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5"/>
  </p:notesMasterIdLst>
  <p:sldIdLst>
    <p:sldId id="274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264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0008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4660"/>
  </p:normalViewPr>
  <p:slideViewPr>
    <p:cSldViewPr>
      <p:cViewPr varScale="1">
        <p:scale>
          <a:sx n="65" d="100"/>
          <a:sy n="65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FED4C3D-D46D-49AA-AE3C-A484FAEA2B02}" type="datetimeFigureOut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B15F939-3354-48D6-B4B2-2D8393C3DD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96007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EF8CC-5869-4271-A6CF-1CC880BB5CF9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fld id="{FDD51F27-A43D-4AF0-885E-7AE8343B08F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4426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A5571-50D8-4FB3-8C9F-A1CCD90F59F3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8FF13C-C85D-41E6-9C20-98F2E55E91A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0924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968C1-F33E-452B-92D3-B9340F276321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67FE9-B744-4289-BAF2-B21CA7B91A3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7782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881C9-6211-4489-8E0B-8D5031A090B2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fld id="{7F6DEF42-B6B2-4512-AA5D-921333984AE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70989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ABE24-B78C-4CE4-85B3-239547AA0B06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8CF5B-BC48-49C6-8EA0-635C875DBB4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10126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F9A42-7F83-4724-8739-DA197CCA2148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1DA88-3663-4363-8F02-1E3019B8908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0854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CFC23-45FF-4105-8A46-D4A3C580E8A9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fld id="{E692D466-770E-4835-8F3E-6CFE4426D0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6743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C8F92-A620-4BBD-BD03-312440621A62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05A776-733F-4DA4-86B1-757A3A61C52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1125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F1773-7A0B-47BE-B27F-6A9906B6E9B8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CC7D96-DF6A-4919-9EDC-4C3D1F956C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3469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836AE-F77D-4B14-9CC4-874E968E1D53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7FC204-2C20-4148-A8A8-DCE47CA9346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1992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C5FE4-A57C-4972-8132-2E42EBDE044A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DFD9A9-8CD2-4457-AF1B-222CC6C928A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7501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2C8F2E9-7092-4518-89F0-03E9AEBFF4EE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fld id="{6683B4E7-3AF8-450C-B3BA-7B5A0CF4223A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4" r:id="rId1"/>
    <p:sldLayoutId id="2147484045" r:id="rId2"/>
    <p:sldLayoutId id="2147484046" r:id="rId3"/>
    <p:sldLayoutId id="2147484041" r:id="rId4"/>
    <p:sldLayoutId id="2147484047" r:id="rId5"/>
    <p:sldLayoutId id="2147484042" r:id="rId6"/>
    <p:sldLayoutId id="2147484048" r:id="rId7"/>
    <p:sldLayoutId id="2147484049" r:id="rId8"/>
    <p:sldLayoutId id="2147484050" r:id="rId9"/>
    <p:sldLayoutId id="2147484043" r:id="rId10"/>
    <p:sldLayoutId id="214748405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57166"/>
            <a:ext cx="8715436" cy="2571768"/>
          </a:xfrm>
        </p:spPr>
        <p:txBody>
          <a:bodyPr/>
          <a:lstStyle/>
          <a:p>
            <a:pPr algn="ctr">
              <a:defRPr/>
            </a:pPr>
            <a:r>
              <a:rPr lang="ru-RU" b="1" smtClean="0">
                <a:solidFill>
                  <a:srgbClr val="7030A0"/>
                </a:solidFill>
              </a:rPr>
              <a:t>Тема: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«Формы и модели </a:t>
            </a:r>
            <a:r>
              <a:rPr lang="ru-RU" b="1" dirty="0" err="1" smtClean="0">
                <a:solidFill>
                  <a:srgbClr val="7030A0"/>
                </a:solidFill>
              </a:rPr>
              <a:t>муниципально</a:t>
            </a:r>
            <a:r>
              <a:rPr lang="ru-RU" b="1" dirty="0" smtClean="0">
                <a:solidFill>
                  <a:srgbClr val="7030A0"/>
                </a:solidFill>
              </a:rPr>
              <a:t>-частного партнерства»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5750" y="2571750"/>
            <a:ext cx="8643968" cy="3665562"/>
          </a:xfrm>
        </p:spPr>
        <p:txBody>
          <a:bodyPr>
            <a:normAutofit/>
          </a:bodyPr>
          <a:lstStyle/>
          <a:p>
            <a:pPr marL="514350" indent="-514350" algn="just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</a:rPr>
              <a:t>Общие </a:t>
            </a:r>
            <a:r>
              <a:rPr lang="ru-RU" sz="3600" b="1" dirty="0">
                <a:solidFill>
                  <a:schemeClr val="tx1"/>
                </a:solidFill>
              </a:rPr>
              <a:t>формы </a:t>
            </a:r>
            <a:r>
              <a:rPr lang="ru-RU" sz="3600" b="1" dirty="0" err="1">
                <a:solidFill>
                  <a:schemeClr val="tx1"/>
                </a:solidFill>
              </a:rPr>
              <a:t>муниципально</a:t>
            </a:r>
            <a:r>
              <a:rPr lang="ru-RU" sz="3600" b="1" dirty="0">
                <a:solidFill>
                  <a:schemeClr val="tx1"/>
                </a:solidFill>
              </a:rPr>
              <a:t>-частного </a:t>
            </a:r>
            <a:r>
              <a:rPr lang="ru-RU" sz="3600" b="1" dirty="0" smtClean="0">
                <a:solidFill>
                  <a:schemeClr val="tx1"/>
                </a:solidFill>
              </a:rPr>
              <a:t>партнерства.</a:t>
            </a:r>
            <a:endParaRPr lang="ru-RU" sz="3600" b="1" dirty="0">
              <a:solidFill>
                <a:schemeClr val="tx1"/>
              </a:solidFill>
            </a:endParaRPr>
          </a:p>
          <a:p>
            <a:pPr marL="514350" indent="-514350" algn="just"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</a:rPr>
              <a:t>Модели </a:t>
            </a:r>
            <a:r>
              <a:rPr lang="ru-RU" sz="3600" b="1" dirty="0" err="1" smtClean="0">
                <a:solidFill>
                  <a:schemeClr val="tx1"/>
                </a:solidFill>
              </a:rPr>
              <a:t>муниципально</a:t>
            </a:r>
            <a:r>
              <a:rPr lang="ru-RU" sz="3600" b="1" dirty="0" smtClean="0">
                <a:solidFill>
                  <a:schemeClr val="tx1"/>
                </a:solidFill>
              </a:rPr>
              <a:t>-частного партнерства.</a:t>
            </a:r>
          </a:p>
          <a:p>
            <a:pPr algn="just"/>
            <a:endParaRPr lang="ru-RU" sz="3600" b="1" dirty="0"/>
          </a:p>
          <a:p>
            <a:pPr>
              <a:defRPr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б</a:t>
            </a:r>
            <a:r>
              <a:rPr lang="ru-RU" b="1" dirty="0">
                <a:solidFill>
                  <a:schemeClr val="tx1"/>
                </a:solidFill>
              </a:rPr>
              <a:t>) </a:t>
            </a:r>
            <a:r>
              <a:rPr lang="ru-RU" b="1" dirty="0">
                <a:solidFill>
                  <a:srgbClr val="C00000"/>
                </a:solidFill>
              </a:rPr>
              <a:t>Модель строительство – управление – передача</a:t>
            </a:r>
            <a:r>
              <a:rPr lang="ru-RU" b="1" dirty="0">
                <a:solidFill>
                  <a:schemeClr val="tx1"/>
                </a:solidFill>
              </a:rPr>
              <a:t> предполагает строительство частным бизнесом нового объекта публичной собственности. Частный бизнес управляет им на праве пользования (но не владения) в течение определенного в контракте срока. Устанавливаются гарантии обеспечения возврата инвестиций. После окончания срока действия контракта объект передается в публичную собственность.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168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686800" cy="5328592"/>
          </a:xfrm>
        </p:spPr>
        <p:txBody>
          <a:bodyPr/>
          <a:lstStyle/>
          <a:p>
            <a:pPr marL="0" indent="0" algn="just" defTabSz="671513">
              <a:spcBef>
                <a:spcPts val="0"/>
              </a:spcBef>
              <a:buNone/>
              <a:tabLst>
                <a:tab pos="900113" algn="l"/>
                <a:tab pos="1171575" algn="l"/>
              </a:tabLst>
            </a:pPr>
            <a:r>
              <a:rPr lang="ru-RU" sz="2700" b="1" dirty="0" smtClean="0">
                <a:solidFill>
                  <a:schemeClr val="tx1"/>
                </a:solidFill>
              </a:rPr>
              <a:t>	в) </a:t>
            </a:r>
            <a:r>
              <a:rPr lang="ru-RU" sz="2700" b="1" dirty="0" smtClean="0">
                <a:solidFill>
                  <a:srgbClr val="C00000"/>
                </a:solidFill>
              </a:rPr>
              <a:t>Модель</a:t>
            </a:r>
            <a:r>
              <a:rPr lang="ru-RU" sz="2700" b="1" dirty="0">
                <a:solidFill>
                  <a:srgbClr val="C00000"/>
                </a:solidFill>
              </a:rPr>
              <a:t> строительство – передача – управление</a:t>
            </a:r>
            <a:r>
              <a:rPr lang="ru-RU" sz="2700" b="1" dirty="0">
                <a:solidFill>
                  <a:schemeClr val="tx1"/>
                </a:solidFill>
              </a:rPr>
              <a:t> предполагает строительство частным бизнесом нового объекта публичной собственности и передачу его в публичную собственность сразу по завершении стадии строительства. После приема объекта публичным собственником объект в соответствии с новым договором передается в управление/эксплуатацию компании, построившей </a:t>
            </a:r>
            <a:r>
              <a:rPr lang="ru-RU" sz="2700" b="1" dirty="0" smtClean="0">
                <a:solidFill>
                  <a:schemeClr val="tx1"/>
                </a:solidFill>
              </a:rPr>
              <a:t>объект.</a:t>
            </a:r>
          </a:p>
          <a:p>
            <a:pPr marL="0" indent="0" algn="just">
              <a:buNone/>
            </a:pPr>
            <a:r>
              <a:rPr lang="ru-RU" sz="2700" b="1" dirty="0">
                <a:solidFill>
                  <a:schemeClr val="tx1"/>
                </a:solidFill>
              </a:rPr>
              <a:t>	</a:t>
            </a:r>
            <a:r>
              <a:rPr lang="ru-RU" sz="2700" b="1" dirty="0" smtClean="0">
                <a:solidFill>
                  <a:schemeClr val="tx1"/>
                </a:solidFill>
              </a:rPr>
              <a:t>г</a:t>
            </a:r>
            <a:r>
              <a:rPr lang="ru-RU" sz="2700" b="1" dirty="0">
                <a:solidFill>
                  <a:schemeClr val="tx1"/>
                </a:solidFill>
              </a:rPr>
              <a:t>) </a:t>
            </a:r>
            <a:r>
              <a:rPr lang="ru-RU" sz="2700" b="1" dirty="0">
                <a:solidFill>
                  <a:srgbClr val="C00000"/>
                </a:solidFill>
              </a:rPr>
              <a:t>Модель строительство – владение – управление </a:t>
            </a:r>
            <a:r>
              <a:rPr lang="ru-RU" sz="2700" b="1" dirty="0">
                <a:solidFill>
                  <a:schemeClr val="tx1"/>
                </a:solidFill>
              </a:rPr>
              <a:t>предполагает строительство частным бизнесом нового объекта публичной собственности и управление им частным бизнесом на правах владения и пользования. На компании лежит ответственность за строительство, управление, эксплуатацию, обслуживание объекта.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852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397173"/>
            <a:ext cx="8686800" cy="6460827"/>
          </a:xfrm>
        </p:spPr>
        <p:txBody>
          <a:bodyPr/>
          <a:lstStyle/>
          <a:p>
            <a:pPr marL="0" indent="0" algn="just">
              <a:buNone/>
            </a:pPr>
            <a:r>
              <a:rPr lang="ru-RU" sz="2900" b="1" dirty="0" smtClean="0"/>
              <a:t>	</a:t>
            </a:r>
            <a:r>
              <a:rPr lang="ru-RU" sz="2900" b="1" dirty="0" smtClean="0">
                <a:solidFill>
                  <a:schemeClr val="tx1"/>
                </a:solidFill>
              </a:rPr>
              <a:t>4</a:t>
            </a:r>
            <a:r>
              <a:rPr lang="ru-RU" sz="2900" b="1" dirty="0">
                <a:solidFill>
                  <a:schemeClr val="tx1"/>
                </a:solidFill>
              </a:rPr>
              <a:t>) </a:t>
            </a:r>
            <a:r>
              <a:rPr lang="ru-RU" sz="2900" b="1" dirty="0">
                <a:solidFill>
                  <a:srgbClr val="C00000"/>
                </a:solidFill>
              </a:rPr>
              <a:t>Акционирование и приватизация с сохранением контрольного пакета.</a:t>
            </a:r>
            <a:r>
              <a:rPr lang="ru-RU" sz="2900" b="1" dirty="0"/>
              <a:t> </a:t>
            </a:r>
            <a:r>
              <a:rPr lang="ru-RU" sz="2900" b="1" dirty="0">
                <a:solidFill>
                  <a:schemeClr val="tx1"/>
                </a:solidFill>
              </a:rPr>
              <a:t>Частный бизнес приобретает часть пакета акций предприятия, находящегося в государственной или муниципальной собственности.</a:t>
            </a:r>
          </a:p>
          <a:p>
            <a:pPr marL="0" indent="0" algn="just"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	В </a:t>
            </a:r>
            <a:r>
              <a:rPr lang="ru-RU" sz="2900" b="1" dirty="0">
                <a:solidFill>
                  <a:schemeClr val="tx1"/>
                </a:solidFill>
              </a:rPr>
              <a:t>практике РФ формы публично-частного партнерства чаще классифицируются исходя из организационно-правовых форм, с применением которые преимущественно </a:t>
            </a:r>
            <a:r>
              <a:rPr lang="ru-RU" sz="2900" b="1" dirty="0">
                <a:solidFill>
                  <a:srgbClr val="0000FF"/>
                </a:solidFill>
              </a:rPr>
              <a:t>заключаются соглашения публично-частного партнерства:</a:t>
            </a:r>
          </a:p>
          <a:p>
            <a:pPr marL="0" indent="714375" algn="just">
              <a:buNone/>
            </a:pPr>
            <a:r>
              <a:rPr lang="ru-RU" sz="2900" b="1" dirty="0">
                <a:solidFill>
                  <a:schemeClr val="tx1"/>
                </a:solidFill>
              </a:rPr>
              <a:t>1) инвестиционные соглашения (контракты с инвестиционными обязательствами частного бизнеса);</a:t>
            </a:r>
          </a:p>
          <a:p>
            <a:pPr marL="0" indent="0" algn="just">
              <a:buNone/>
            </a:pPr>
            <a:endParaRPr lang="ru-RU" sz="29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25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623" y="548680"/>
            <a:ext cx="8686800" cy="4525962"/>
          </a:xfrm>
        </p:spPr>
        <p:txBody>
          <a:bodyPr/>
          <a:lstStyle/>
          <a:p>
            <a:pPr marL="0" indent="714375" algn="just">
              <a:buNone/>
            </a:pPr>
            <a:r>
              <a:rPr lang="ru-RU" b="1" dirty="0">
                <a:solidFill>
                  <a:schemeClr val="tx1"/>
                </a:solidFill>
              </a:rPr>
              <a:t>2) договоры аренды государственного и муниципального имущества, включая лизинговые соглашения;</a:t>
            </a:r>
          </a:p>
          <a:p>
            <a:pPr marL="0" indent="714375" algn="just">
              <a:buNone/>
            </a:pPr>
            <a:r>
              <a:rPr lang="ru-RU" b="1" dirty="0">
                <a:solidFill>
                  <a:schemeClr val="tx1"/>
                </a:solidFill>
              </a:rPr>
              <a:t>3) концессии (концессионные соглашения);</a:t>
            </a:r>
          </a:p>
          <a:p>
            <a:pPr marL="0" indent="714375" algn="just">
              <a:buNone/>
            </a:pPr>
            <a:r>
              <a:rPr lang="ru-RU" b="1" dirty="0">
                <a:solidFill>
                  <a:schemeClr val="tx1"/>
                </a:solidFill>
              </a:rPr>
              <a:t>4) совместное инвестирование (участие в капитале), создание совместных акционерных предприятий;</a:t>
            </a:r>
          </a:p>
          <a:p>
            <a:pPr marL="0" indent="714375" algn="just">
              <a:buNone/>
            </a:pPr>
            <a:r>
              <a:rPr lang="ru-RU" b="1" dirty="0">
                <a:solidFill>
                  <a:schemeClr val="tx1"/>
                </a:solidFill>
              </a:rPr>
              <a:t>5) соглашения о разделе продукции (СРП);</a:t>
            </a:r>
          </a:p>
          <a:p>
            <a:pPr marL="0" indent="714375" algn="just">
              <a:buNone/>
            </a:pPr>
            <a:r>
              <a:rPr lang="ru-RU" b="1" dirty="0">
                <a:solidFill>
                  <a:schemeClr val="tx1"/>
                </a:solidFill>
              </a:rPr>
              <a:t>6) контракты, сочетающие в себе различные виды работ и отношений собственности.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772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Вопрос 2. модели </a:t>
            </a:r>
            <a:r>
              <a:rPr lang="ru-RU" sz="3200" b="1" dirty="0" err="1" smtClean="0">
                <a:solidFill>
                  <a:srgbClr val="7030A0"/>
                </a:solidFill>
              </a:rPr>
              <a:t>муниципально</a:t>
            </a:r>
            <a:r>
              <a:rPr lang="ru-RU" sz="3200" b="1" dirty="0" smtClean="0">
                <a:solidFill>
                  <a:srgbClr val="7030A0"/>
                </a:solidFill>
              </a:rPr>
              <a:t>-частного партнерства.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2195513"/>
            <a:ext cx="8686800" cy="4525962"/>
          </a:xfrm>
        </p:spPr>
        <p:txBody>
          <a:bodyPr/>
          <a:lstStyle/>
          <a:p>
            <a:pPr marL="0" indent="542925" algn="just" defTabSz="928688">
              <a:buNone/>
              <a:tabLst>
                <a:tab pos="900113" algn="l"/>
                <a:tab pos="1071563" algn="l"/>
                <a:tab pos="1428750" algn="l"/>
              </a:tabLst>
            </a:pPr>
            <a:r>
              <a:rPr lang="ru-RU" b="1" dirty="0" smtClean="0">
                <a:solidFill>
                  <a:schemeClr val="tx1"/>
                </a:solidFill>
              </a:rPr>
              <a:t>1. </a:t>
            </a:r>
            <a:r>
              <a:rPr lang="ru-RU" b="1" dirty="0" smtClean="0">
                <a:solidFill>
                  <a:srgbClr val="C00000"/>
                </a:solidFill>
              </a:rPr>
              <a:t>Инвестиционные </a:t>
            </a:r>
            <a:r>
              <a:rPr lang="ru-RU" b="1" dirty="0">
                <a:solidFill>
                  <a:srgbClr val="C00000"/>
                </a:solidFill>
              </a:rPr>
              <a:t>договоры (соглашения).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Для </a:t>
            </a:r>
            <a:r>
              <a:rPr lang="ru-RU" b="1" dirty="0">
                <a:solidFill>
                  <a:schemeClr val="tx1"/>
                </a:solidFill>
              </a:rPr>
              <a:t>реализации проектов МЧП используются контракты, предполагающие </a:t>
            </a:r>
            <a:r>
              <a:rPr lang="ru-RU" b="1" dirty="0" err="1">
                <a:solidFill>
                  <a:schemeClr val="tx1"/>
                </a:solidFill>
              </a:rPr>
              <a:t>софинансирование</a:t>
            </a:r>
            <a:r>
              <a:rPr lang="ru-RU" b="1" dirty="0">
                <a:solidFill>
                  <a:schemeClr val="tx1"/>
                </a:solidFill>
              </a:rPr>
              <a:t> в той или иной форме таких проектов со стороны бизнеса, а также определенные обязательства в отношении бизнеса со стороны муниципалитета.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741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620688"/>
            <a:ext cx="8686800" cy="5400600"/>
          </a:xfrm>
        </p:spPr>
        <p:txBody>
          <a:bodyPr/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sz="3000" b="1" dirty="0" smtClean="0">
                <a:solidFill>
                  <a:schemeClr val="tx1"/>
                </a:solidFill>
              </a:rPr>
              <a:t>	Такие </a:t>
            </a:r>
            <a:r>
              <a:rPr lang="ru-RU" sz="3000" b="1" dirty="0">
                <a:solidFill>
                  <a:schemeClr val="tx1"/>
                </a:solidFill>
              </a:rPr>
              <a:t>контракты заключаются с целью достижения важных для муниципалитета социальных целей, определенных в </a:t>
            </a:r>
            <a:r>
              <a:rPr lang="ru-RU" sz="3000" b="1" dirty="0">
                <a:solidFill>
                  <a:srgbClr val="0000FF"/>
                </a:solidFill>
              </a:rPr>
              <a:t>программах развития МО </a:t>
            </a:r>
            <a:r>
              <a:rPr lang="ru-RU" sz="3000" b="1" dirty="0">
                <a:solidFill>
                  <a:schemeClr val="tx1"/>
                </a:solidFill>
              </a:rPr>
              <a:t>или</a:t>
            </a:r>
            <a:r>
              <a:rPr lang="ru-RU" sz="3000" b="1" dirty="0">
                <a:solidFill>
                  <a:srgbClr val="0000FF"/>
                </a:solidFill>
              </a:rPr>
              <a:t> целевых программах развития отдельных отраслей деятельности муниципалитета</a:t>
            </a:r>
            <a:r>
              <a:rPr lang="ru-RU" sz="3000" b="1" dirty="0">
                <a:solidFill>
                  <a:schemeClr val="tx1"/>
                </a:solidFill>
              </a:rPr>
              <a:t>. 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ru-RU" sz="3000" b="1" dirty="0" smtClean="0">
                <a:solidFill>
                  <a:schemeClr val="tx1"/>
                </a:solidFill>
              </a:rPr>
              <a:t>	В </a:t>
            </a:r>
            <a:r>
              <a:rPr lang="ru-RU" sz="3000" b="1" dirty="0">
                <a:solidFill>
                  <a:schemeClr val="tx1"/>
                </a:solidFill>
              </a:rPr>
              <a:t>российской практике, такие контракты классифицируются как инвестиционные соглашения (договоры), которые осуществляются в соответствии с законодательством, регулирующим инвестиционную деятельность и участие в ней органов государственной власти и ОМСУ.</a:t>
            </a:r>
            <a:endParaRPr lang="ru-RU" sz="3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98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58366"/>
            <a:ext cx="8686800" cy="6388819"/>
          </a:xfrm>
        </p:spPr>
        <p:txBody>
          <a:bodyPr/>
          <a:lstStyle/>
          <a:p>
            <a:pPr marL="0" indent="0">
              <a:buNone/>
            </a:pPr>
            <a:r>
              <a:rPr lang="ru-RU" sz="2650" b="1" dirty="0" smtClean="0">
                <a:solidFill>
                  <a:schemeClr val="tx1"/>
                </a:solidFill>
              </a:rPr>
              <a:t>	2</a:t>
            </a:r>
            <a:r>
              <a:rPr lang="ru-RU" sz="2650" b="1" dirty="0">
                <a:solidFill>
                  <a:schemeClr val="tx1"/>
                </a:solidFill>
              </a:rPr>
              <a:t>. </a:t>
            </a:r>
            <a:r>
              <a:rPr lang="ru-RU" sz="2650" b="1" dirty="0" err="1">
                <a:solidFill>
                  <a:srgbClr val="C00000"/>
                </a:solidFill>
              </a:rPr>
              <a:t>Муниципально</a:t>
            </a:r>
            <a:r>
              <a:rPr lang="ru-RU" sz="2650" b="1" dirty="0">
                <a:solidFill>
                  <a:srgbClr val="C00000"/>
                </a:solidFill>
              </a:rPr>
              <a:t>-частное партнерство на основе отношений аренды муниципального </a:t>
            </a:r>
            <a:r>
              <a:rPr lang="ru-RU" sz="2650" b="1" dirty="0" smtClean="0">
                <a:solidFill>
                  <a:srgbClr val="C00000"/>
                </a:solidFill>
              </a:rPr>
              <a:t>имущества.</a:t>
            </a:r>
            <a:endParaRPr lang="ru-RU" sz="2650" b="1" dirty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ru-RU" sz="2650" b="1" dirty="0" smtClean="0">
                <a:solidFill>
                  <a:schemeClr val="tx1"/>
                </a:solidFill>
              </a:rPr>
              <a:t>	В </a:t>
            </a:r>
            <a:r>
              <a:rPr lang="ru-RU" sz="2650" b="1" dirty="0">
                <a:solidFill>
                  <a:schemeClr val="tx1"/>
                </a:solidFill>
              </a:rPr>
              <a:t>целях МЧП объект муниципальной собственности сдается в аренду частному бизнесу на определенных условиях с целью решения арендатором общественно значимых для муниципалитета задач. При этом договором аренды могут предусматриваться определенные льготные условия для арендатора.</a:t>
            </a:r>
          </a:p>
          <a:p>
            <a:pPr marL="0" indent="0" algn="just">
              <a:buNone/>
            </a:pPr>
            <a:r>
              <a:rPr lang="ru-RU" sz="2650" b="1" dirty="0" smtClean="0">
                <a:solidFill>
                  <a:schemeClr val="tx1"/>
                </a:solidFill>
              </a:rPr>
              <a:t>	МЧП </a:t>
            </a:r>
            <a:r>
              <a:rPr lang="ru-RU" sz="2650" b="1" dirty="0">
                <a:solidFill>
                  <a:schemeClr val="tx1"/>
                </a:solidFill>
              </a:rPr>
              <a:t>на основе арендных отношений может применяться для решения задач социально-экономического развития МО, например для развития сферы услуг населению, развития малого и среднего предпринимательства, социальной поддержки некоторых категорий граждан, создания рабочих мест и т. д.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775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1632" y="199604"/>
            <a:ext cx="8686800" cy="6525344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>
                <a:solidFill>
                  <a:srgbClr val="0000FF"/>
                </a:solidFill>
              </a:rPr>
              <a:t>Преимуществом использования арендных отношений для организации МЧП является: </a:t>
            </a:r>
          </a:p>
          <a:p>
            <a:pPr marL="900113" indent="-457200" algn="just">
              <a:buClr>
                <a:schemeClr val="tx1"/>
              </a:buClr>
              <a:buSzPct val="100000"/>
              <a:buFont typeface="Wingdings" panose="05000000000000000000" pitchFamily="2" charset="2"/>
              <a:buChar char="Ø"/>
            </a:pPr>
            <a:r>
              <a:rPr lang="ru-RU" sz="2800" b="1" dirty="0" smtClean="0"/>
              <a:t>наличие </a:t>
            </a:r>
            <a:r>
              <a:rPr lang="ru-RU" sz="2800" b="1" dirty="0"/>
              <a:t>необходимого правового обеспечения;</a:t>
            </a:r>
          </a:p>
          <a:p>
            <a:pPr marL="900113" indent="-457200" algn="just">
              <a:buClr>
                <a:schemeClr val="tx1"/>
              </a:buClr>
              <a:buSzPct val="100000"/>
              <a:buFont typeface="Wingdings" panose="05000000000000000000" pitchFamily="2" charset="2"/>
              <a:buChar char="Ø"/>
            </a:pPr>
            <a:r>
              <a:rPr lang="ru-RU" sz="2800" b="1" dirty="0" smtClean="0"/>
              <a:t>сохранение </a:t>
            </a:r>
            <a:r>
              <a:rPr lang="ru-RU" sz="2800" b="1" dirty="0"/>
              <a:t>контроля за использование имущества собственником и соответственно организации эффективного контроля за исполнением договорных обязательств бизнес-партнером; </a:t>
            </a:r>
          </a:p>
          <a:p>
            <a:pPr marL="900113" indent="-457200" algn="just">
              <a:buClr>
                <a:schemeClr val="tx1"/>
              </a:buClr>
              <a:buSzPct val="100000"/>
              <a:buFont typeface="Wingdings" panose="05000000000000000000" pitchFamily="2" charset="2"/>
              <a:buChar char="Ø"/>
            </a:pPr>
            <a:r>
              <a:rPr lang="ru-RU" sz="2800" b="1" dirty="0" smtClean="0"/>
              <a:t>относительно </a:t>
            </a:r>
            <a:r>
              <a:rPr lang="ru-RU" sz="2800" b="1" dirty="0"/>
              <a:t>низкие риски для муниципалитета; </a:t>
            </a:r>
          </a:p>
          <a:p>
            <a:pPr marL="900113" indent="-457200" algn="just">
              <a:buClr>
                <a:schemeClr val="tx1"/>
              </a:buClr>
              <a:buSzPct val="100000"/>
              <a:buFont typeface="Wingdings" panose="05000000000000000000" pitchFamily="2" charset="2"/>
              <a:buChar char="Ø"/>
            </a:pPr>
            <a:r>
              <a:rPr lang="ru-RU" sz="2800" b="1" dirty="0" smtClean="0"/>
              <a:t>отсутствие </a:t>
            </a:r>
            <a:r>
              <a:rPr lang="ru-RU" sz="2800" b="1" dirty="0"/>
              <a:t>бюджетных затрат в случае, если в аренду сдаются существующие объекты. </a:t>
            </a:r>
          </a:p>
          <a:p>
            <a:pPr marL="0" indent="0" algn="just">
              <a:buNone/>
            </a:pPr>
            <a:r>
              <a:rPr lang="ru-RU" sz="2800" b="1" dirty="0" smtClean="0"/>
              <a:t>	Арендным </a:t>
            </a:r>
            <a:r>
              <a:rPr lang="ru-RU" sz="2800" b="1" dirty="0"/>
              <a:t>договором также могут предусматриваться инвестиции арендатора в арендуемое им имущество.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72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643" y="476672"/>
            <a:ext cx="8686800" cy="5616624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/>
              <a:t>	3</a:t>
            </a:r>
            <a:r>
              <a:rPr lang="ru-RU" b="1" dirty="0"/>
              <a:t>. </a:t>
            </a:r>
            <a:r>
              <a:rPr lang="ru-RU" b="1" dirty="0">
                <a:solidFill>
                  <a:srgbClr val="C00000"/>
                </a:solidFill>
              </a:rPr>
              <a:t>Концессии.</a:t>
            </a:r>
          </a:p>
          <a:p>
            <a:pPr marL="0" indent="0" algn="just">
              <a:buNone/>
            </a:pPr>
            <a:r>
              <a:rPr lang="ru-RU" b="1" dirty="0" smtClean="0"/>
              <a:t>	</a:t>
            </a:r>
            <a:r>
              <a:rPr lang="ru-RU" b="1" dirty="0" smtClean="0">
                <a:solidFill>
                  <a:schemeClr val="tx1"/>
                </a:solidFill>
              </a:rPr>
              <a:t>Из </a:t>
            </a:r>
            <a:r>
              <a:rPr lang="ru-RU" b="1" dirty="0">
                <a:solidFill>
                  <a:schemeClr val="tx1"/>
                </a:solidFill>
              </a:rPr>
              <a:t>всех форм публично-частного партнерства концессии является наиболее широко используемой формой, которая имеет свое правовое обеспечение в виде </a:t>
            </a:r>
            <a:r>
              <a:rPr lang="ru-RU" b="1" dirty="0">
                <a:solidFill>
                  <a:srgbClr val="0000FF"/>
                </a:solidFill>
              </a:rPr>
              <a:t>Федерального закона «О концессионных соглашениях». от 21.07.2005 № 115-ФЗ</a:t>
            </a:r>
            <a:r>
              <a:rPr lang="ru-RU" b="1" dirty="0">
                <a:solidFill>
                  <a:schemeClr val="tx1"/>
                </a:solidFill>
              </a:rPr>
              <a:t>. Для муниципалитетов наибольший интерес предоставляют концессии в сфере ЖКХ, общественного транспорта, сбора и утилизации отходов.</a:t>
            </a:r>
          </a:p>
          <a:p>
            <a:pPr marL="0" indent="0" algn="just">
              <a:buNone/>
            </a:pP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054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548680"/>
            <a:ext cx="8686800" cy="5030018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50" b="1" dirty="0" smtClean="0">
                <a:solidFill>
                  <a:schemeClr val="tx1"/>
                </a:solidFill>
              </a:rPr>
              <a:t>	4</a:t>
            </a:r>
            <a:r>
              <a:rPr lang="ru-RU" sz="2850" b="1" dirty="0">
                <a:solidFill>
                  <a:schemeClr val="tx1"/>
                </a:solidFill>
              </a:rPr>
              <a:t>. </a:t>
            </a:r>
            <a:r>
              <a:rPr lang="ru-RU" sz="2850" b="1" dirty="0">
                <a:solidFill>
                  <a:srgbClr val="C00000"/>
                </a:solidFill>
              </a:rPr>
              <a:t>Участие в капитале.</a:t>
            </a:r>
          </a:p>
          <a:p>
            <a:pPr marL="0" indent="0" algn="just">
              <a:buNone/>
            </a:pPr>
            <a:r>
              <a:rPr lang="ru-RU" sz="2850" b="1" dirty="0" smtClean="0">
                <a:solidFill>
                  <a:schemeClr val="tx1"/>
                </a:solidFill>
              </a:rPr>
              <a:t>	МЧП </a:t>
            </a:r>
            <a:r>
              <a:rPr lang="ru-RU" sz="2850" b="1" dirty="0">
                <a:solidFill>
                  <a:schemeClr val="tx1"/>
                </a:solidFill>
              </a:rPr>
              <a:t>в форме участия в капитале может осуществляться в результате приватизации </a:t>
            </a:r>
            <a:r>
              <a:rPr lang="ru-RU" sz="2850" b="1" dirty="0" smtClean="0">
                <a:solidFill>
                  <a:schemeClr val="tx1"/>
                </a:solidFill>
              </a:rPr>
              <a:t>муниципальных</a:t>
            </a:r>
            <a:r>
              <a:rPr lang="ru-RU" sz="2850" b="1" dirty="0">
                <a:solidFill>
                  <a:schemeClr val="tx1"/>
                </a:solidFill>
              </a:rPr>
              <a:t> </a:t>
            </a:r>
            <a:r>
              <a:rPr lang="ru-RU" sz="2850" b="1" dirty="0" smtClean="0">
                <a:solidFill>
                  <a:schemeClr val="tx1"/>
                </a:solidFill>
              </a:rPr>
              <a:t>предприятий </a:t>
            </a:r>
            <a:r>
              <a:rPr lang="ru-RU" sz="2850" b="1" dirty="0">
                <a:solidFill>
                  <a:schemeClr val="tx1"/>
                </a:solidFill>
              </a:rPr>
              <a:t>или учреждения хозяйственного общества партнерами на основе долевого или акционерного участия.</a:t>
            </a:r>
          </a:p>
          <a:p>
            <a:pPr marL="0" indent="0" algn="just">
              <a:buNone/>
            </a:pPr>
            <a:r>
              <a:rPr lang="ru-RU" sz="2850" b="1" dirty="0" smtClean="0">
                <a:solidFill>
                  <a:schemeClr val="tx1"/>
                </a:solidFill>
              </a:rPr>
              <a:t>	С </a:t>
            </a:r>
            <a:r>
              <a:rPr lang="ru-RU" sz="2850" b="1" dirty="0">
                <a:solidFill>
                  <a:schemeClr val="tx1"/>
                </a:solidFill>
              </a:rPr>
              <a:t>целью организации МЧП муниципальное унитарное предприятие может быть акционировано, а затем доля акций этого акционерного общества может быть продана частным владельцам.</a:t>
            </a:r>
          </a:p>
          <a:p>
            <a:pPr marL="0" indent="0" algn="just">
              <a:buNone/>
            </a:pPr>
            <a:r>
              <a:rPr lang="ru-RU" sz="2850" b="1" dirty="0" smtClean="0">
                <a:solidFill>
                  <a:schemeClr val="tx1"/>
                </a:solidFill>
              </a:rPr>
              <a:t>	</a:t>
            </a:r>
            <a:endParaRPr lang="ru-RU" sz="285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932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686800" cy="838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</a:rPr>
              <a:t>Вопрос 1. Общие формы </a:t>
            </a:r>
            <a:r>
              <a:rPr lang="ru-RU" b="1" dirty="0" err="1" smtClean="0">
                <a:solidFill>
                  <a:srgbClr val="7030A0"/>
                </a:solidFill>
              </a:rPr>
              <a:t>муниципально</a:t>
            </a:r>
            <a:r>
              <a:rPr lang="ru-RU" b="1" dirty="0" smtClean="0">
                <a:solidFill>
                  <a:srgbClr val="7030A0"/>
                </a:solidFill>
              </a:rPr>
              <a:t>-частного партнерства.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304800" y="1844675"/>
            <a:ext cx="8686800" cy="4752975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b="1" dirty="0" smtClean="0"/>
              <a:t>	</a:t>
            </a:r>
            <a:r>
              <a:rPr lang="ru-RU" b="1" dirty="0" smtClean="0">
                <a:solidFill>
                  <a:schemeClr val="tx1"/>
                </a:solidFill>
              </a:rPr>
              <a:t>В </a:t>
            </a:r>
            <a:r>
              <a:rPr lang="ru-RU" b="1" dirty="0">
                <a:solidFill>
                  <a:schemeClr val="tx1"/>
                </a:solidFill>
              </a:rPr>
              <a:t>международной практике используется </a:t>
            </a:r>
            <a:r>
              <a:rPr lang="ru-RU" b="1" dirty="0">
                <a:solidFill>
                  <a:srgbClr val="0000FF"/>
                </a:solidFill>
              </a:rPr>
              <a:t>классификация форм публично-частного партнерства Всемирного банка:</a:t>
            </a:r>
          </a:p>
          <a:p>
            <a:pPr marL="0" indent="714375" algn="just">
              <a:buNone/>
            </a:pPr>
            <a:r>
              <a:rPr lang="ru-RU" b="1" dirty="0">
                <a:solidFill>
                  <a:schemeClr val="tx1"/>
                </a:solidFill>
              </a:rPr>
              <a:t>1) </a:t>
            </a:r>
            <a:r>
              <a:rPr lang="ru-RU" b="1" dirty="0">
                <a:solidFill>
                  <a:srgbClr val="C00000"/>
                </a:solidFill>
              </a:rPr>
              <a:t>Управленческие контракты и договоры аренды.</a:t>
            </a:r>
            <a:r>
              <a:rPr lang="ru-RU" b="1" dirty="0"/>
              <a:t> </a:t>
            </a:r>
            <a:r>
              <a:rPr lang="ru-RU" b="1" dirty="0">
                <a:solidFill>
                  <a:schemeClr val="tx1"/>
                </a:solidFill>
              </a:rPr>
              <a:t>В этой форме частный бизнес получает в управление на условиях собственника или берет в аренду объект муниципальной или государственной собственности на определенный период времени для обеспечения определенных собственником имущества услуг населению или иным третьим лицам.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78E937D-607F-4A4E-8E6D-406D85A4FDD0}" type="slidenum">
              <a:rPr lang="ru-RU" altLang="ru-RU">
                <a:solidFill>
                  <a:srgbClr val="D38E27"/>
                </a:solidFill>
                <a:latin typeface="Franklin Gothic Book" panose="020B0503020102020204" pitchFamily="34" charset="0"/>
              </a:rPr>
              <a:pPr eaLnBrk="1" hangingPunct="1"/>
              <a:t>2</a:t>
            </a:fld>
            <a:endParaRPr lang="ru-RU" altLang="ru-RU">
              <a:solidFill>
                <a:srgbClr val="D38E27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2005"/>
            <a:ext cx="8686800" cy="653283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Другой </a:t>
            </a:r>
            <a:r>
              <a:rPr lang="ru-RU" sz="2800" b="1" dirty="0">
                <a:solidFill>
                  <a:schemeClr val="tx1"/>
                </a:solidFill>
              </a:rPr>
              <a:t>вариант состоит в учреждении нового хозяйственного общества со </a:t>
            </a:r>
            <a:r>
              <a:rPr lang="ru-RU" sz="2800" b="1" dirty="0">
                <a:solidFill>
                  <a:srgbClr val="0000FF"/>
                </a:solidFill>
              </a:rPr>
              <a:t>смешанной формой собственности</a:t>
            </a:r>
            <a:r>
              <a:rPr lang="ru-RU" sz="2800" b="1" dirty="0">
                <a:solidFill>
                  <a:schemeClr val="tx1"/>
                </a:solidFill>
              </a:rPr>
              <a:t>, в котором доли или части акций принадлежат муниципалитету, а другая часть акций принадлежит частным инвесторам. 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Предпринимательская </a:t>
            </a:r>
            <a:r>
              <a:rPr lang="ru-RU" sz="2800" b="1" dirty="0">
                <a:solidFill>
                  <a:schemeClr val="tx1"/>
                </a:solidFill>
              </a:rPr>
              <a:t>деятельность в хозяйственных обществах осуществляется на средства участников, в качестве которых выступают в этих случаях муниципалитет и частные инвесторы. Управление хозяйственным обществом в таких случаях осуществляется совместно. Риски сторон распределяются пропорционально доле в капитале хозяйственного общества.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521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603453"/>
          </a:xfrm>
        </p:spPr>
        <p:txBody>
          <a:bodyPr/>
          <a:lstStyle/>
          <a:p>
            <a:pPr marL="0" indent="0" algn="just">
              <a:buNone/>
            </a:pPr>
            <a:r>
              <a:rPr lang="ru-RU" sz="3000" b="1" dirty="0" smtClean="0">
                <a:solidFill>
                  <a:schemeClr val="tx1"/>
                </a:solidFill>
              </a:rPr>
              <a:t>	Баланс </a:t>
            </a:r>
            <a:r>
              <a:rPr lang="ru-RU" sz="3000" b="1" dirty="0">
                <a:solidFill>
                  <a:schemeClr val="tx1"/>
                </a:solidFill>
              </a:rPr>
              <a:t>интересов определяется тем, в чьем владении находятся контрольные и блокирующие пакеты акций (доли).</a:t>
            </a:r>
          </a:p>
          <a:p>
            <a:pPr marL="0" indent="0" algn="just">
              <a:buNone/>
            </a:pPr>
            <a:r>
              <a:rPr lang="ru-RU" sz="3000" b="1" dirty="0">
                <a:solidFill>
                  <a:schemeClr val="tx1"/>
                </a:solidFill>
              </a:rPr>
              <a:t>	В отличие от других форм публично-частного партнерства, в которых публичные власти не вмешивается в текущую хозяйственную деятельность, в формах участия в капитале представители власти присутствуют постоянно, а частный бизнес обладает меньшей степенью самостоятельности и свободы в принятии хозяйственных решений, чем в других.</a:t>
            </a:r>
          </a:p>
          <a:p>
            <a:endParaRPr lang="ru-RU" sz="3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10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6792" y="548680"/>
            <a:ext cx="8686800" cy="5616624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5</a:t>
            </a:r>
            <a:r>
              <a:rPr lang="ru-RU" sz="2800" b="1" dirty="0">
                <a:solidFill>
                  <a:schemeClr val="tx1"/>
                </a:solidFill>
              </a:rPr>
              <a:t>. </a:t>
            </a:r>
            <a:r>
              <a:rPr lang="ru-RU" sz="2800" b="1" dirty="0">
                <a:solidFill>
                  <a:srgbClr val="C00000"/>
                </a:solidFill>
              </a:rPr>
              <a:t>Соглашения о разделе продукции.</a:t>
            </a:r>
          </a:p>
          <a:p>
            <a:pPr marL="0" indent="542925" algn="just">
              <a:buNone/>
            </a:pPr>
            <a:r>
              <a:rPr lang="ru-RU" sz="2800" b="1" dirty="0">
                <a:solidFill>
                  <a:schemeClr val="tx1"/>
                </a:solidFill>
              </a:rPr>
              <a:t>В соответствии с </a:t>
            </a:r>
            <a:r>
              <a:rPr lang="ru-RU" sz="2800" b="1" dirty="0">
                <a:solidFill>
                  <a:srgbClr val="0000FF"/>
                </a:solidFill>
              </a:rPr>
              <a:t>ФЗ «О соглашениях о разделе продукции» от 30.12.1995 г. № 225-ФЗ</a:t>
            </a:r>
            <a:r>
              <a:rPr lang="ru-RU" sz="2800" b="1" dirty="0">
                <a:solidFill>
                  <a:schemeClr val="tx1"/>
                </a:solidFill>
              </a:rPr>
              <a:t> указанные соглашения заключаются с инвесторами для разведки и добычи углеводородного сырья Правительством РФ. ОМСУ не принимают участия в таких соглашениях.</a:t>
            </a:r>
          </a:p>
          <a:p>
            <a:pPr marL="0" indent="0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6</a:t>
            </a:r>
            <a:r>
              <a:rPr lang="ru-RU" sz="2800" b="1" dirty="0">
                <a:solidFill>
                  <a:schemeClr val="tx1"/>
                </a:solidFill>
              </a:rPr>
              <a:t>. </a:t>
            </a:r>
            <a:r>
              <a:rPr lang="ru-RU" sz="2800" b="1" dirty="0">
                <a:solidFill>
                  <a:srgbClr val="C00000"/>
                </a:solidFill>
              </a:rPr>
              <a:t>Смешанные формы.</a:t>
            </a:r>
          </a:p>
          <a:p>
            <a:pPr marL="0" indent="542925" algn="just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Поскольку </a:t>
            </a:r>
            <a:r>
              <a:rPr lang="ru-RU" sz="2800" b="1" dirty="0">
                <a:solidFill>
                  <a:schemeClr val="tx1"/>
                </a:solidFill>
              </a:rPr>
              <a:t>формы государственно и </a:t>
            </a:r>
            <a:r>
              <a:rPr lang="ru-RU" sz="2800" b="1" dirty="0" err="1">
                <a:solidFill>
                  <a:schemeClr val="tx1"/>
                </a:solidFill>
              </a:rPr>
              <a:t>муниципально</a:t>
            </a:r>
            <a:r>
              <a:rPr lang="ru-RU" sz="2800" b="1" dirty="0">
                <a:solidFill>
                  <a:schemeClr val="tx1"/>
                </a:solidFill>
              </a:rPr>
              <a:t>-частного партнерства в РФ законодательно не разграничены, то могут использоваться и различные смешанные формы, либо проекты, которые трудно полностью отнести к одной из перечисленных форм.</a:t>
            </a:r>
          </a:p>
          <a:p>
            <a:pPr marL="0" indent="0" algn="just">
              <a:buNone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22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903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18637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304800" y="4929188"/>
            <a:ext cx="8686800" cy="11509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mtClean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3B49D21-FC00-42BF-AF76-B1FD4371BE5D}" type="slidenum">
              <a:rPr lang="ru-RU" altLang="ru-RU">
                <a:solidFill>
                  <a:srgbClr val="D38E27"/>
                </a:solidFill>
                <a:latin typeface="Franklin Gothic Book" panose="020B0503020102020204" pitchFamily="34" charset="0"/>
              </a:rPr>
              <a:pPr eaLnBrk="1" hangingPunct="1"/>
              <a:t>23</a:t>
            </a:fld>
            <a:endParaRPr lang="ru-RU" altLang="ru-RU">
              <a:solidFill>
                <a:srgbClr val="D38E27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1062" y="692696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Инвестиции </a:t>
            </a:r>
            <a:r>
              <a:rPr lang="ru-RU" b="1" dirty="0">
                <a:solidFill>
                  <a:schemeClr val="tx1"/>
                </a:solidFill>
              </a:rPr>
              <a:t>осуществляет собственник. В контракте на управление собственник несет операционные риски, оплачивает услуги частного партнера или услуги оплачиваются потребителями. 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арендном договоре собственник получает </a:t>
            </a:r>
            <a:r>
              <a:rPr lang="ru-RU" b="1" dirty="0">
                <a:solidFill>
                  <a:srgbClr val="C00000"/>
                </a:solidFill>
              </a:rPr>
              <a:t>арендную плату</a:t>
            </a:r>
            <a:r>
              <a:rPr lang="ru-RU" b="1" dirty="0">
                <a:solidFill>
                  <a:schemeClr val="tx1"/>
                </a:solidFill>
              </a:rPr>
              <a:t> с арендатора, а риски ложатся на частного партнера. Арендный договор может предусматривать выкуп арендованного имущества (</a:t>
            </a:r>
            <a:r>
              <a:rPr lang="ru-RU" b="1" dirty="0">
                <a:solidFill>
                  <a:srgbClr val="C00000"/>
                </a:solidFill>
              </a:rPr>
              <a:t>лизинговый</a:t>
            </a:r>
            <a:r>
              <a:rPr lang="ru-RU" b="1" dirty="0">
                <a:solidFill>
                  <a:schemeClr val="tx1"/>
                </a:solidFill>
              </a:rPr>
              <a:t> договор аренды).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9240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686800" cy="4525962"/>
          </a:xfrm>
        </p:spPr>
        <p:txBody>
          <a:bodyPr/>
          <a:lstStyle/>
          <a:p>
            <a:pPr marL="0" indent="0" algn="just">
              <a:spcAft>
                <a:spcPts val="600"/>
              </a:spcAft>
              <a:buNone/>
            </a:pPr>
            <a:r>
              <a:rPr lang="ru-RU" sz="2650" b="1" dirty="0" smtClean="0">
                <a:solidFill>
                  <a:schemeClr val="tx1"/>
                </a:solidFill>
              </a:rPr>
              <a:t>	2</a:t>
            </a:r>
            <a:r>
              <a:rPr lang="ru-RU" sz="2650" b="1" dirty="0">
                <a:solidFill>
                  <a:schemeClr val="tx1"/>
                </a:solidFill>
              </a:rPr>
              <a:t>) </a:t>
            </a:r>
            <a:r>
              <a:rPr lang="ru-RU" sz="2650" b="1" dirty="0">
                <a:solidFill>
                  <a:srgbClr val="C00000"/>
                </a:solidFill>
              </a:rPr>
              <a:t>Концессия.</a:t>
            </a:r>
            <a:r>
              <a:rPr lang="ru-RU" sz="2650" b="1" dirty="0">
                <a:solidFill>
                  <a:schemeClr val="tx1"/>
                </a:solidFill>
              </a:rPr>
              <a:t> Частному бизнесу предоставляется право владения и пользования существующим объектом муниципальной или государственной собственности по договору за плату на условиях возврата объекта через определенное время, достаточное для окупаемости инвестиций и извлечения прибыли. </a:t>
            </a:r>
          </a:p>
          <a:p>
            <a:pPr marL="0" indent="0" algn="just">
              <a:spcAft>
                <a:spcPts val="600"/>
              </a:spcAft>
              <a:buNone/>
            </a:pPr>
            <a:r>
              <a:rPr lang="ru-RU" sz="2650" b="1" dirty="0" smtClean="0">
                <a:solidFill>
                  <a:schemeClr val="tx1"/>
                </a:solidFill>
              </a:rPr>
              <a:t>	Частный </a:t>
            </a:r>
            <a:r>
              <a:rPr lang="ru-RU" sz="2650" b="1" dirty="0">
                <a:solidFill>
                  <a:schemeClr val="tx1"/>
                </a:solidFill>
              </a:rPr>
              <a:t>бизнес осуществляет инвестиции и несет все или значительную часть рисков. Право распоряжения сохраняется за собственником объекта, частному бизнесу предоставляется право на его расширение, реконструкцию и развитие, в установленный концессионным соглашением период. Однако все усовершенствования и дополнительно приобретенные основные фонды по истечении срока концессии передаются собственнику.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1305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260648"/>
            <a:ext cx="8686800" cy="659735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7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00FF"/>
                </a:solidFill>
              </a:rPr>
              <a:t>Выделяются </a:t>
            </a:r>
            <a:r>
              <a:rPr lang="ru-RU" sz="2800" b="1" dirty="0">
                <a:solidFill>
                  <a:srgbClr val="0000FF"/>
                </a:solidFill>
              </a:rPr>
              <a:t>несколько основных моделей концессионных соглашений:</a:t>
            </a:r>
          </a:p>
          <a:p>
            <a:pPr marL="0" indent="714375" algn="just">
              <a:buNone/>
            </a:pPr>
            <a:r>
              <a:rPr lang="ru-RU" sz="2700" b="1" dirty="0">
                <a:solidFill>
                  <a:schemeClr val="tx1"/>
                </a:solidFill>
              </a:rPr>
              <a:t>а) </a:t>
            </a:r>
            <a:r>
              <a:rPr lang="ru-RU" sz="2700" b="1" dirty="0">
                <a:solidFill>
                  <a:srgbClr val="C00000"/>
                </a:solidFill>
              </a:rPr>
              <a:t>Модель реконструкция – управление – передача </a:t>
            </a:r>
            <a:r>
              <a:rPr lang="ru-RU" sz="2700" b="1" dirty="0">
                <a:solidFill>
                  <a:schemeClr val="tx1"/>
                </a:solidFill>
              </a:rPr>
              <a:t>предполагает реконструкцию объекта концессии, включая капитальный ремонт зданий и сооружений, обновление иных основных фондов (производственных мощностей), владение и пользование объектом концессии, осуществление деятельности, для которой предназначен объект концессии, с целью возврата инвестиций и извлечения прибыли в течение срока концессии (эксплуатация), возврат объекта концессии собственнику по истечении срока </a:t>
            </a:r>
            <a:r>
              <a:rPr lang="ru-RU" sz="2700" b="1" dirty="0" smtClean="0">
                <a:solidFill>
                  <a:schemeClr val="tx1"/>
                </a:solidFill>
              </a:rPr>
              <a:t>концессии.</a:t>
            </a:r>
          </a:p>
          <a:p>
            <a:pPr marL="0" indent="714375" algn="just">
              <a:buNone/>
            </a:pPr>
            <a:r>
              <a:rPr lang="ru-RU" sz="2700" b="1" dirty="0" smtClean="0">
                <a:solidFill>
                  <a:schemeClr val="tx1"/>
                </a:solidFill>
              </a:rPr>
              <a:t>Концессионным </a:t>
            </a:r>
            <a:r>
              <a:rPr lang="ru-RU" sz="2700" b="1" dirty="0">
                <a:solidFill>
                  <a:schemeClr val="tx1"/>
                </a:solidFill>
              </a:rPr>
              <a:t>соглашением может предусматриваться или не предусматриваться концессионная плата.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458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476672"/>
            <a:ext cx="8686800" cy="4525962"/>
          </a:xfrm>
        </p:spPr>
        <p:txBody>
          <a:bodyPr/>
          <a:lstStyle/>
          <a:p>
            <a:pPr marL="0" indent="714375" algn="just">
              <a:buNone/>
            </a:pPr>
            <a:r>
              <a:rPr lang="ru-RU" sz="2800" b="1" dirty="0">
                <a:solidFill>
                  <a:schemeClr val="tx1"/>
                </a:solidFill>
              </a:rPr>
              <a:t>б) </a:t>
            </a:r>
            <a:r>
              <a:rPr lang="ru-RU" sz="2800" b="1" dirty="0">
                <a:solidFill>
                  <a:srgbClr val="C00000"/>
                </a:solidFill>
              </a:rPr>
              <a:t>Модель реконструкция – аренда – передача </a:t>
            </a:r>
            <a:r>
              <a:rPr lang="ru-RU" sz="2800" b="1" dirty="0">
                <a:solidFill>
                  <a:schemeClr val="tx1"/>
                </a:solidFill>
              </a:rPr>
              <a:t>предполагает реконструкцию объекта концессии, включая капитальный ремонт зданий и сооружений, обновление иных основных фондов (производственных мощностей), владение и пользование объектом концессии на основе арендного соглашения (внесения арендной платы в качестве концессионной платы) или на основе лизингового соглашения, осуществление деятельности, для которой предназначен объект концессии, с целью возврата инвестиций и извлечения прибыли в течение срока концессии (эксплуатация), возврат объекта концессии собственнику по истечении срока концессии.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926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268760"/>
            <a:ext cx="8686800" cy="4525962"/>
          </a:xfrm>
        </p:spPr>
        <p:txBody>
          <a:bodyPr/>
          <a:lstStyle/>
          <a:p>
            <a:pPr marL="0" indent="714375" algn="just">
              <a:buNone/>
            </a:pPr>
            <a:r>
              <a:rPr lang="ru-RU" b="1" dirty="0">
                <a:solidFill>
                  <a:schemeClr val="tx1"/>
                </a:solidFill>
              </a:rPr>
              <a:t>в) </a:t>
            </a:r>
            <a:r>
              <a:rPr lang="ru-RU" b="1" dirty="0">
                <a:solidFill>
                  <a:srgbClr val="C00000"/>
                </a:solidFill>
              </a:rPr>
              <a:t>Модель строительство (расширение) - реконструкция – управление – передача </a:t>
            </a:r>
            <a:r>
              <a:rPr lang="ru-RU" b="1" dirty="0">
                <a:solidFill>
                  <a:schemeClr val="tx1"/>
                </a:solidFill>
              </a:rPr>
              <a:t>предполагает реконструкцию объекта концессии, его расширение или новое строительство наряду с реконструкцией объекта концессии, эксплуатацию объекта в течение срока концессии, возврат объекта концессии собственнику по истечении срока концессии.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372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774" y="476672"/>
            <a:ext cx="8686800" cy="553144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	3</a:t>
            </a:r>
            <a:r>
              <a:rPr lang="ru-RU" sz="2900" b="1" dirty="0">
                <a:solidFill>
                  <a:schemeClr val="tx1"/>
                </a:solidFill>
              </a:rPr>
              <a:t>) </a:t>
            </a:r>
            <a:r>
              <a:rPr lang="ru-RU" sz="2900" b="1" dirty="0">
                <a:solidFill>
                  <a:srgbClr val="C00000"/>
                </a:solidFill>
              </a:rPr>
              <a:t>Проекты нового строительства (проекты с чистого листа).</a:t>
            </a:r>
            <a:r>
              <a:rPr lang="ru-RU" sz="2900" b="1" dirty="0">
                <a:solidFill>
                  <a:schemeClr val="tx1"/>
                </a:solidFill>
              </a:rPr>
              <a:t> Частный бизнес строит и эксплуатирует новые объекты в течение срока, указанного в контракте. </a:t>
            </a:r>
          </a:p>
          <a:p>
            <a:pPr marL="0" indent="0" algn="just"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	</a:t>
            </a:r>
            <a:r>
              <a:rPr lang="ru-RU" sz="2900" b="1" dirty="0" smtClean="0">
                <a:solidFill>
                  <a:srgbClr val="0000FF"/>
                </a:solidFill>
              </a:rPr>
              <a:t>Выделяются </a:t>
            </a:r>
            <a:r>
              <a:rPr lang="ru-RU" sz="2900" b="1" dirty="0">
                <a:solidFill>
                  <a:srgbClr val="0000FF"/>
                </a:solidFill>
              </a:rPr>
              <a:t>следующие модели контрактов:</a:t>
            </a:r>
          </a:p>
          <a:p>
            <a:pPr marL="0" indent="628650" algn="just">
              <a:buNone/>
            </a:pPr>
            <a:r>
              <a:rPr lang="ru-RU" sz="2900" b="1" dirty="0">
                <a:solidFill>
                  <a:schemeClr val="tx1"/>
                </a:solidFill>
              </a:rPr>
              <a:t>а) </a:t>
            </a:r>
            <a:r>
              <a:rPr lang="ru-RU" sz="2900" b="1" dirty="0">
                <a:solidFill>
                  <a:srgbClr val="C00000"/>
                </a:solidFill>
              </a:rPr>
              <a:t>Модель строительство - владение – управление - передача</a:t>
            </a:r>
            <a:r>
              <a:rPr lang="ru-RU" sz="2900" b="1" dirty="0">
                <a:solidFill>
                  <a:schemeClr val="tx1"/>
                </a:solidFill>
              </a:rPr>
              <a:t> предполагает строительство частным бизнесом нового объекта публичной собственности (объекта инфраструктуры) на собственные и заемные средства. Частный бизнес управляет им на правах владения и пользования в течение определенного в контракте срока.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4518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3067" y="5486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Для </a:t>
            </a:r>
            <a:r>
              <a:rPr lang="ru-RU" b="1" dirty="0">
                <a:solidFill>
                  <a:srgbClr val="0000FF"/>
                </a:solidFill>
              </a:rPr>
              <a:t>обеспечения возврата инвестиций </a:t>
            </a:r>
            <a:r>
              <a:rPr lang="ru-RU" b="1" dirty="0">
                <a:solidFill>
                  <a:schemeClr val="tx1"/>
                </a:solidFill>
              </a:rPr>
              <a:t>публичные власти выкупают инфраструктурные услуги, обеспечивающие определенный в договоре уровень доходов, либо окупаемость инвестиций обеспечивается за счет предоставления услуг потребителям по прямо или косвенно регулируемым публичной властью тарифам или ценам. После окончания срока действия контракта объект передается в публичную собственность.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978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536</TotalTime>
  <Words>170</Words>
  <Application>Microsoft Office PowerPoint</Application>
  <PresentationFormat>Экран (4:3)</PresentationFormat>
  <Paragraphs>84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Трек</vt:lpstr>
      <vt:lpstr>Тема: «Формы и модели муниципально-частного партнерства»</vt:lpstr>
      <vt:lpstr>Вопрос 1. Общие формы муниципально-частного партнерства.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2. модели муниципально-частного партнерства.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ВНИМАНИЕ!</vt:lpstr>
    </vt:vector>
  </TitlesOfParts>
  <Company>Ставропольский ГАУ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ИЛЛЮСТРАЦИОННЫЙ МАТЕРИАЛ к дипломному проекту  на тему: «Способы и формы поддержки малого предпринимательства в муниципальном образовании  (на материалах Труновского муниципального района)»  КолесниковА  ВикторА  АлександровичА</dc:title>
  <dc:creator>AKU</dc:creator>
  <cp:lastModifiedBy>Евгений Ш</cp:lastModifiedBy>
  <cp:revision>65</cp:revision>
  <dcterms:created xsi:type="dcterms:W3CDTF">2011-05-11T10:44:05Z</dcterms:created>
  <dcterms:modified xsi:type="dcterms:W3CDTF">2015-11-23T14:21:46Z</dcterms:modified>
</cp:coreProperties>
</file>